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335" r:id="rId1"/>
  </p:sldMasterIdLst>
  <p:notesMasterIdLst>
    <p:notesMasterId r:id="rId9"/>
  </p:notesMasterIdLst>
  <p:sldIdLst>
    <p:sldId id="288" r:id="rId2"/>
    <p:sldId id="341" r:id="rId3"/>
    <p:sldId id="336" r:id="rId4"/>
    <p:sldId id="342" r:id="rId5"/>
    <p:sldId id="343" r:id="rId6"/>
    <p:sldId id="345" r:id="rId7"/>
    <p:sldId id="344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4CABB0A-BABF-4C7E-8477-12EA3CC136D8}">
          <p14:sldIdLst>
            <p14:sldId id="288"/>
            <p14:sldId id="341"/>
            <p14:sldId id="336"/>
            <p14:sldId id="342"/>
            <p14:sldId id="343"/>
            <p14:sldId id="345"/>
            <p14:sldId id="34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 snapToGrid="0">
      <p:cViewPr varScale="1">
        <p:scale>
          <a:sx n="68" d="100"/>
          <a:sy n="68" d="100"/>
        </p:scale>
        <p:origin x="7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575A23-8854-4BE2-BB7F-6B245A1C2E2C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687DC4-BA37-4759-8DCB-AAFC44735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093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5/20/2021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578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791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5/20/2021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6400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5/20/2021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793530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5/20/2021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7876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1186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1422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6473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5/20/2021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583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11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t>5/20/2021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37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375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12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622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962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673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882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5/20/2021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9809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336" r:id="rId1"/>
    <p:sldLayoutId id="2147484337" r:id="rId2"/>
    <p:sldLayoutId id="2147484338" r:id="rId3"/>
    <p:sldLayoutId id="2147484339" r:id="rId4"/>
    <p:sldLayoutId id="2147484340" r:id="rId5"/>
    <p:sldLayoutId id="2147484341" r:id="rId6"/>
    <p:sldLayoutId id="2147484342" r:id="rId7"/>
    <p:sldLayoutId id="2147484343" r:id="rId8"/>
    <p:sldLayoutId id="2147484344" r:id="rId9"/>
    <p:sldLayoutId id="2147484345" r:id="rId10"/>
    <p:sldLayoutId id="2147484346" r:id="rId11"/>
    <p:sldLayoutId id="2147484347" r:id="rId12"/>
    <p:sldLayoutId id="2147484348" r:id="rId13"/>
    <p:sldLayoutId id="2147484349" r:id="rId14"/>
    <p:sldLayoutId id="2147484350" r:id="rId15"/>
    <p:sldLayoutId id="2147484351" r:id="rId16"/>
    <p:sldLayoutId id="2147484352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idgespan.org/insights/library/organizational-effectiveness/unproductive-meetings-maybe-its-your-agenda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blicdomainpictures.net/view-image.php?image=20848&amp;picture=dollars-background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ACE9756-BEEE-4D38-94B5-AE45E7EA0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702" y="1091817"/>
            <a:ext cx="9613861" cy="3108960"/>
          </a:xfr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pPr algn="ctr"/>
            <a:r>
              <a:rPr lang="en-US" sz="8000" dirty="0">
                <a:solidFill>
                  <a:schemeClr val="bg1"/>
                </a:solidFill>
                <a:latin typeface="Algerian" panose="04020705040A02060702" pitchFamily="82" charset="0"/>
              </a:rPr>
              <a:t>Jermyn Borough 	Council Meeting</a:t>
            </a:r>
            <a:br>
              <a:rPr lang="en-US" sz="8000" dirty="0">
                <a:solidFill>
                  <a:schemeClr val="bg1"/>
                </a:solidFill>
                <a:latin typeface="Algerian" panose="04020705040A02060702" pitchFamily="82" charset="0"/>
              </a:rPr>
            </a:br>
            <a:br>
              <a:rPr lang="en-US" sz="8000" dirty="0">
                <a:solidFill>
                  <a:schemeClr val="bg1"/>
                </a:solidFill>
                <a:latin typeface="Algerian" panose="04020705040A02060702" pitchFamily="82" charset="0"/>
              </a:rPr>
            </a:br>
            <a:r>
              <a:rPr lang="en-US" sz="8000" dirty="0">
                <a:solidFill>
                  <a:schemeClr val="bg1"/>
                </a:solidFill>
                <a:latin typeface="Algerian" panose="04020705040A02060702" pitchFamily="82" charset="0"/>
              </a:rPr>
              <a:t>5/20/21</a:t>
            </a:r>
            <a:br>
              <a:rPr lang="en-US" sz="8000" dirty="0">
                <a:solidFill>
                  <a:schemeClr val="bg1"/>
                </a:solidFill>
                <a:latin typeface="Algerian" panose="04020705040A02060702" pitchFamily="82" charset="0"/>
              </a:rPr>
            </a:b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179904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324B2-BDF5-40AA-A38A-AF59FB9CB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1500" y="334782"/>
            <a:ext cx="8534400" cy="95712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Copperplate Gothic Bold" panose="020E0705020206020404" pitchFamily="34" charset="0"/>
              </a:rPr>
              <a:t>Meeting Agenda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E0C47B-86FD-46F5-A8B6-57F331DC0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108972" y="1462246"/>
            <a:ext cx="2667000" cy="2667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FC62E33-430B-4C9A-B0BF-95CD92F6B929}"/>
              </a:ext>
            </a:extLst>
          </p:cNvPr>
          <p:cNvSpPr txBox="1"/>
          <p:nvPr/>
        </p:nvSpPr>
        <p:spPr>
          <a:xfrm>
            <a:off x="2749528" y="1040215"/>
            <a:ext cx="6098344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Call to Order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Pledge of Allegiance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Roll Call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Previous Meeting Minutes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Ratify Paid Bills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Treasurer’s Report/Bills Payable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Correspondence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Public Comment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Professional Reports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Committee Reports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Borough Manager Report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American Recovery Plan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Bacon Street Sewer Project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Dwight Ave Paving Quotes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DCED Audit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Tax Collector Position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 Business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Adjournment</a:t>
            </a:r>
          </a:p>
        </p:txBody>
      </p:sp>
    </p:spTree>
    <p:extLst>
      <p:ext uri="{BB962C8B-B14F-4D97-AF65-F5344CB8AC3E}">
        <p14:creationId xmlns:p14="http://schemas.microsoft.com/office/powerpoint/2010/main" val="2120530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516EA58-C05A-4187-861D-AEF94D6297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63481" y="4588084"/>
            <a:ext cx="10644326" cy="212343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EA39CFE-CA01-42EB-B84B-4BCC08CFB209}"/>
              </a:ext>
            </a:extLst>
          </p:cNvPr>
          <p:cNvSpPr/>
          <p:nvPr/>
        </p:nvSpPr>
        <p:spPr>
          <a:xfrm>
            <a:off x="2936146" y="494950"/>
            <a:ext cx="61071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Copperplate Gothic Bold" panose="020E0705020206020404" pitchFamily="34" charset="0"/>
              </a:rPr>
              <a:t>Treasurer’s report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C5F2A5-3600-4828-90CD-8C79B16E0CE7}"/>
              </a:ext>
            </a:extLst>
          </p:cNvPr>
          <p:cNvSpPr txBox="1"/>
          <p:nvPr/>
        </p:nvSpPr>
        <p:spPr>
          <a:xfrm>
            <a:off x="2464732" y="1171764"/>
            <a:ext cx="674474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5/20/21</a:t>
            </a:r>
          </a:p>
          <a:p>
            <a:pPr algn="ctr"/>
            <a:r>
              <a:rPr lang="en-US" sz="20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ASSETS</a:t>
            </a:r>
          </a:p>
          <a:p>
            <a:pPr algn="l"/>
            <a:endParaRPr lang="en-US" sz="2000" b="0" i="0" u="none" strike="noStrike" baseline="0" dirty="0">
              <a:latin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41D768-7F80-4A8D-A569-F6D5B6A730AA}"/>
              </a:ext>
            </a:extLst>
          </p:cNvPr>
          <p:cNvSpPr txBox="1"/>
          <p:nvPr/>
        </p:nvSpPr>
        <p:spPr>
          <a:xfrm>
            <a:off x="2464732" y="1845629"/>
            <a:ext cx="781677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0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Capital Reserve - DPW 			10,398.35</a:t>
            </a:r>
          </a:p>
          <a:p>
            <a:pPr algn="l"/>
            <a:r>
              <a:rPr lang="en-US" sz="2800" b="0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Capital Reserve - Police 			3,690.18</a:t>
            </a:r>
          </a:p>
          <a:p>
            <a:pPr algn="l"/>
            <a:r>
              <a:rPr lang="en-US" sz="2800" b="0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Crime Watch Fund 				755.44</a:t>
            </a:r>
          </a:p>
          <a:p>
            <a:pPr algn="l"/>
            <a:r>
              <a:rPr lang="en-US" sz="2800" b="0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General Fund - Community 		315,600.38</a:t>
            </a:r>
          </a:p>
          <a:p>
            <a:pPr algn="l"/>
            <a:r>
              <a:rPr lang="en-US" sz="2800" b="0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General Fund - FNB 				2,807.75</a:t>
            </a:r>
          </a:p>
          <a:p>
            <a:pPr algn="l"/>
            <a:r>
              <a:rPr lang="en-US" sz="2800" b="0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Holiday Lights Fund 				516.14</a:t>
            </a:r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069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EA39CFE-CA01-42EB-B84B-4BCC08CFB209}"/>
              </a:ext>
            </a:extLst>
          </p:cNvPr>
          <p:cNvSpPr/>
          <p:nvPr/>
        </p:nvSpPr>
        <p:spPr>
          <a:xfrm>
            <a:off x="2936144" y="255799"/>
            <a:ext cx="61071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Copperplate Gothic Bold" panose="020E0705020206020404" pitchFamily="34" charset="0"/>
              </a:rPr>
              <a:t>Treasurer’s report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C5F2A5-3600-4828-90CD-8C79B16E0CE7}"/>
              </a:ext>
            </a:extLst>
          </p:cNvPr>
          <p:cNvSpPr txBox="1"/>
          <p:nvPr/>
        </p:nvSpPr>
        <p:spPr>
          <a:xfrm>
            <a:off x="1939685" y="1202836"/>
            <a:ext cx="8100105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0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5/20/21</a:t>
            </a:r>
          </a:p>
          <a:p>
            <a:pPr algn="ctr"/>
            <a:r>
              <a:rPr lang="en-US" sz="2400" b="0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ASSETS</a:t>
            </a:r>
          </a:p>
          <a:p>
            <a:pPr algn="l"/>
            <a:r>
              <a:rPr lang="en-US" sz="2400" b="0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Investment - General Fund 			1,001.52</a:t>
            </a:r>
          </a:p>
          <a:p>
            <a:pPr algn="l"/>
            <a:r>
              <a:rPr lang="en-US" sz="2400" b="0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Investment - Liquid Fuels 				33,813.98</a:t>
            </a:r>
          </a:p>
          <a:p>
            <a:pPr algn="l"/>
            <a:r>
              <a:rPr lang="en-US" sz="2400" b="0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Investment - Paving Fund 				1,011.88</a:t>
            </a:r>
          </a:p>
          <a:p>
            <a:pPr algn="l"/>
            <a:r>
              <a:rPr lang="en-US" sz="2400" b="0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Investment - Recycling 				5,003.42</a:t>
            </a:r>
          </a:p>
          <a:p>
            <a:pPr algn="l"/>
            <a:r>
              <a:rPr lang="en-US" sz="2400" b="0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Investment - Refuse 					2,600.22</a:t>
            </a:r>
          </a:p>
          <a:p>
            <a:pPr algn="l"/>
            <a:r>
              <a:rPr lang="en-US" sz="2400" b="0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Liquid Fuels - FNB 						63,409.54</a:t>
            </a:r>
          </a:p>
          <a:p>
            <a:pPr algn="l"/>
            <a:r>
              <a:rPr lang="en-US" sz="2400" b="0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Petty Cash 								151.42</a:t>
            </a:r>
          </a:p>
          <a:p>
            <a:pPr algn="l"/>
            <a:r>
              <a:rPr lang="en-US" sz="2400" b="0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Recreations Fund 						13,569.25</a:t>
            </a:r>
          </a:p>
          <a:p>
            <a:pPr algn="l"/>
            <a:r>
              <a:rPr lang="en-US" sz="2400" b="0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Recycling - Community 				7,773.52</a:t>
            </a:r>
          </a:p>
          <a:p>
            <a:pPr algn="l"/>
            <a:r>
              <a:rPr lang="en-US" sz="2400" b="0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Refuse Checking - FNB 				146,364.88</a:t>
            </a:r>
          </a:p>
          <a:p>
            <a:pPr lvl="3"/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3"/>
            <a:endParaRPr lang="en-US" sz="2000" b="0" i="0" u="none" strike="noStrike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sz="3200" b="0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Total Checking/Savings 	 </a:t>
            </a:r>
            <a:r>
              <a:rPr lang="en-US" sz="32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4000" b="0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608,467.87	</a:t>
            </a:r>
            <a:endParaRPr lang="en-US" sz="4000" b="1" i="0" u="none" strike="noStrike" baseline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862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EA39CFE-CA01-42EB-B84B-4BCC08CFB209}"/>
              </a:ext>
            </a:extLst>
          </p:cNvPr>
          <p:cNvSpPr/>
          <p:nvPr/>
        </p:nvSpPr>
        <p:spPr>
          <a:xfrm>
            <a:off x="2936144" y="255799"/>
            <a:ext cx="61071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Copperplate Gothic Bold" panose="020E0705020206020404" pitchFamily="34" charset="0"/>
              </a:rPr>
              <a:t>Treasurer’s report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E4F200-B419-4175-A04A-F79DD4FA4219}"/>
              </a:ext>
            </a:extLst>
          </p:cNvPr>
          <p:cNvSpPr txBox="1"/>
          <p:nvPr/>
        </p:nvSpPr>
        <p:spPr>
          <a:xfrm>
            <a:off x="1426127" y="2703016"/>
            <a:ext cx="912722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US" sz="4800" b="0" i="0" u="none" strike="noStrike" baseline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Accounts Payable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3200" b="0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26,246.89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endParaRPr lang="en-US" sz="3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981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0EB821A5-11CC-4FFB-B885-A3A5F24D38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42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238BF8B-0DF7-4ACE-B1F3-847B344AD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1234" y="519952"/>
            <a:ext cx="9329531" cy="5625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377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206</TotalTime>
  <Words>224</Words>
  <Application>Microsoft Office PowerPoint</Application>
  <PresentationFormat>Widescreen</PresentationFormat>
  <Paragraphs>48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Algerian</vt:lpstr>
      <vt:lpstr>Arial</vt:lpstr>
      <vt:lpstr>Calibri</vt:lpstr>
      <vt:lpstr>Century Gothic</vt:lpstr>
      <vt:lpstr>Copperplate Gothic Bold</vt:lpstr>
      <vt:lpstr>Symbol</vt:lpstr>
      <vt:lpstr>Vapor Trail</vt:lpstr>
      <vt:lpstr>Jermyn Borough  Council Meeting  5/20/21 </vt:lpstr>
      <vt:lpstr>Meeting Agenda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Jermyn Borough Council Meeting</dc:title>
  <dc:creator>Dan Markey</dc:creator>
  <cp:lastModifiedBy>Jermyn Borough</cp:lastModifiedBy>
  <cp:revision>62</cp:revision>
  <dcterms:created xsi:type="dcterms:W3CDTF">2019-10-03T16:39:17Z</dcterms:created>
  <dcterms:modified xsi:type="dcterms:W3CDTF">2021-05-20T14:39:53Z</dcterms:modified>
</cp:coreProperties>
</file>